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258" r:id="rId2"/>
    <p:sldId id="259" r:id="rId3"/>
    <p:sldId id="261" r:id="rId4"/>
    <p:sldId id="257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60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4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  <p:sldId id="313" r:id="rId53"/>
    <p:sldId id="314" r:id="rId54"/>
    <p:sldId id="315" r:id="rId55"/>
    <p:sldId id="316" r:id="rId56"/>
    <p:sldId id="317" r:id="rId57"/>
    <p:sldId id="318" r:id="rId58"/>
    <p:sldId id="319" r:id="rId59"/>
    <p:sldId id="320" r:id="rId60"/>
    <p:sldId id="321" r:id="rId61"/>
    <p:sldId id="322" r:id="rId62"/>
    <p:sldId id="323" r:id="rId63"/>
    <p:sldId id="324" r:id="rId64"/>
    <p:sldId id="325" r:id="rId6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C5FF"/>
    <a:srgbClr val="C7AB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7C43E-A84B-4F2E-8158-E6DE130F99B9}" type="datetimeFigureOut">
              <a:rPr lang="ru-RU" smtClean="0"/>
              <a:pPr/>
              <a:t>02.03.2014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26C3AE-AD1E-4E91-A99F-EAA99E904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6C3AE-AD1E-4E91-A99F-EAA99E90460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F30EB-B006-4258-9E3E-B5BFDF5DBE1A}" type="datetimeFigureOut">
              <a:rPr lang="ru-RU"/>
              <a:pPr>
                <a:defRPr/>
              </a:pPr>
              <a:t>02.03.2014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5A540-39D5-4502-A1BC-FE3F1AF3F3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77FD4-B265-407B-BCB5-C0F36D5076A2}" type="datetimeFigureOut">
              <a:rPr lang="ru-RU"/>
              <a:pPr>
                <a:defRPr/>
              </a:pPr>
              <a:t>02.03.2014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C97CC-5F01-4677-AAB4-545CFD3957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978CA-3B81-4EF6-A1E6-44D41480710F}" type="datetimeFigureOut">
              <a:rPr lang="ru-RU"/>
              <a:pPr>
                <a:defRPr/>
              </a:pPr>
              <a:t>02.03.2014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F527F-6E5F-410B-9B14-70F8DF57E2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030F6-45E6-4901-A495-CA0BBEB763B6}" type="datetimeFigureOut">
              <a:rPr lang="ru-RU"/>
              <a:pPr>
                <a:defRPr/>
              </a:pPr>
              <a:t>02.03.2014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39A23-EEA4-4AFC-880D-F12B2D487C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BFF0A-EC9D-4025-A495-A0D07F334AD3}" type="datetimeFigureOut">
              <a:rPr lang="ru-RU"/>
              <a:pPr>
                <a:defRPr/>
              </a:pPr>
              <a:t>02.03.2014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16383-F4AD-4276-92F9-95C0A426BE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BA1CF-A71A-4743-BDB2-0D00B7A85C94}" type="datetimeFigureOut">
              <a:rPr lang="ru-RU"/>
              <a:pPr>
                <a:defRPr/>
              </a:pPr>
              <a:t>02.03.2014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8B6B8-4A17-4489-B9E4-4F595940B3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F3D53-92A1-4FB4-A296-5B0EFAA61343}" type="datetimeFigureOut">
              <a:rPr lang="ru-RU"/>
              <a:pPr>
                <a:defRPr/>
              </a:pPr>
              <a:t>02.03.2014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7F0BA-C346-441A-8138-1C6B4CCD30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E60D8-6244-4167-A44E-5193C68AC6EB}" type="datetimeFigureOut">
              <a:rPr lang="ru-RU"/>
              <a:pPr>
                <a:defRPr/>
              </a:pPr>
              <a:t>02.03.2014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5FBDE-7D5F-4932-8C3B-5DF37CA5C3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D0D04-B9EB-40BF-885A-2F9FF6467EAC}" type="datetimeFigureOut">
              <a:rPr lang="ru-RU"/>
              <a:pPr>
                <a:defRPr/>
              </a:pPr>
              <a:t>02.03.2014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8B4D4-7CD2-4D5C-9ECC-ACE5E772AC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28908-93C9-4E0A-A11C-52E70A50F1C3}" type="datetimeFigureOut">
              <a:rPr lang="ru-RU"/>
              <a:pPr>
                <a:defRPr/>
              </a:pPr>
              <a:t>02.03.2014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8E154-2869-402E-8FC7-1014FD073B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ECF36-CDA6-49D9-AD03-22FDFBA75BA1}" type="datetimeFigureOut">
              <a:rPr lang="ru-RU"/>
              <a:pPr>
                <a:defRPr/>
              </a:pPr>
              <a:t>02.03.2014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F090C-7E78-4A8B-A869-EE4335005F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0">
              <a:srgbClr val="CC99FF"/>
            </a:gs>
            <a:gs pos="82001">
              <a:srgbClr val="99CCFF"/>
            </a:gs>
            <a:gs pos="100000">
              <a:srgbClr val="CCCCFF">
                <a:alpha val="0"/>
              </a:srgb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44ECA1A-BC69-44AD-819D-67F096A7AEDF}" type="datetimeFigureOut">
              <a:rPr lang="ru-RU"/>
              <a:pPr>
                <a:defRPr/>
              </a:pPr>
              <a:t>02.03.2014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2EAECEA-508A-43F2-9A57-DADE038FF7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Капля 8"/>
          <p:cNvSpPr/>
          <p:nvPr/>
        </p:nvSpPr>
        <p:spPr>
          <a:xfrm rot="16200000">
            <a:off x="1165312" y="-1057808"/>
            <a:ext cx="6597352" cy="8712968"/>
          </a:xfrm>
          <a:prstGeom prst="teardrop">
            <a:avLst/>
          </a:prstGeom>
          <a:solidFill>
            <a:srgbClr val="D8C5FF"/>
          </a:solidFill>
          <a:ln w="215900" cmpd="thickThin">
            <a:solidFill>
              <a:srgbClr val="7030A0"/>
            </a:solidFill>
            <a:prstDash val="soli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34" name="Рисунок 10" descr="69415775_01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380288" y="4375150"/>
            <a:ext cx="1628775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Рисунок 12" descr="69415943_10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50825" y="4581525"/>
            <a:ext cx="1112838" cy="212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5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02513" y="0"/>
            <a:ext cx="1741487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7" Type="http://schemas.openxmlformats.org/officeDocument/2006/relationships/image" Target="../media/image112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forum.sibmama.ru/usrpx/22493/22493_800x600_photos0800x600_1.jpg" TargetMode="External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8.jpeg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1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4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7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7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0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3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0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3.jpe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SDC1286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928794" y="1875224"/>
            <a:ext cx="5337172" cy="4002878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Лента лицом вверх 5"/>
          <p:cNvSpPr/>
          <p:nvPr/>
        </p:nvSpPr>
        <p:spPr>
          <a:xfrm>
            <a:off x="0" y="285728"/>
            <a:ext cx="8929718" cy="1428760"/>
          </a:xfrm>
          <a:prstGeom prst="ribbon2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Аккиреевский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детский сад «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Аленушка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43174" y="6000768"/>
            <a:ext cx="4160370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4000" dirty="0" smtClean="0"/>
              <a:t>2011-2012 </a:t>
            </a:r>
            <a:r>
              <a:rPr lang="ru-RU" sz="4000" dirty="0" err="1" smtClean="0"/>
              <a:t>уч.год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Развивающая среда</a:t>
            </a:r>
            <a:b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детского сада</a:t>
            </a:r>
            <a:endParaRPr lang="ru-RU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5" descr="F:\Новая папка\IMG_033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2879" y="1571612"/>
            <a:ext cx="3445669" cy="4594227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6" descr="F:\Новая папка\IMG_03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857753" y="1619239"/>
            <a:ext cx="3440908" cy="4587877"/>
          </a:xfrm>
          <a:prstGeom prst="rect">
            <a:avLst/>
          </a:prstGeo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F:\Новая папка\IMG_034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8596" y="1785924"/>
            <a:ext cx="3414714" cy="45529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6" descr="F:\Новая папка\IMG_03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214810" y="178570"/>
            <a:ext cx="4541841" cy="34063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12-конечная звезда 7"/>
          <p:cNvSpPr/>
          <p:nvPr/>
        </p:nvSpPr>
        <p:spPr bwMode="auto">
          <a:xfrm>
            <a:off x="5638800" y="4495800"/>
            <a:ext cx="1981200" cy="1447800"/>
          </a:xfrm>
          <a:prstGeom prst="star12">
            <a:avLst>
              <a:gd name="adj" fmla="val 20010"/>
            </a:avLst>
          </a:prstGeom>
          <a:gradFill flip="none" rotWithShape="1">
            <a:gsLst>
              <a:gs pos="0">
                <a:srgbClr val="FF00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32-конечная звезда 6"/>
          <p:cNvSpPr>
            <a:spLocks noChangeArrowheads="1"/>
          </p:cNvSpPr>
          <p:nvPr/>
        </p:nvSpPr>
        <p:spPr bwMode="auto">
          <a:xfrm>
            <a:off x="1676400" y="609600"/>
            <a:ext cx="1447800" cy="990600"/>
          </a:xfrm>
          <a:prstGeom prst="star32">
            <a:avLst>
              <a:gd name="adj" fmla="val 16199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Осенний праздник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«Приключения </a:t>
            </a:r>
            <a:b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домовенка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Кузи и Бабы Яги»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Picture 7" descr="SDC1400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95352" y="1643050"/>
            <a:ext cx="6636832" cy="4977625"/>
          </a:xfrm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42974" y="28572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Музыкальная сказка 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«Пожар в лесу»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8" descr="SDC1407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9502" y="1643050"/>
            <a:ext cx="4248180" cy="3187151"/>
          </a:xfrm>
          <a:effectLst>
            <a:softEdge rad="112500"/>
          </a:effectLst>
        </p:spPr>
      </p:pic>
      <p:pic>
        <p:nvPicPr>
          <p:cNvPr id="5" name="Picture 8" descr="http://im0-tub-ru.yandex.net/i?id=59886975-31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857233"/>
            <a:ext cx="2990849" cy="1993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9" descr="SDC1407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595812" y="3571876"/>
            <a:ext cx="4171949" cy="3128962"/>
          </a:xfrm>
          <a:prstGeom prst="rect">
            <a:avLst/>
          </a:prstGeom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любое время дня и ночи.</a:t>
            </a:r>
            <a:b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Мы от пожара вас храним!</a:t>
            </a:r>
            <a:r>
              <a:rPr lang="ru-RU" sz="4000" dirty="0" smtClean="0">
                <a:solidFill>
                  <a:srgbClr val="FF0000"/>
                </a:solidFill>
              </a:rPr>
              <a:t> 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Picture 7" descr="SDC1408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6093" y="1785926"/>
            <a:ext cx="3924427" cy="2945302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8" descr="SDC1409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643438" y="3273028"/>
            <a:ext cx="4233862" cy="31753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«День матери»-спортивное развлечение с мамами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6" descr="PB25147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8596" y="1821644"/>
            <a:ext cx="4811509" cy="3608633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7" descr="PB25147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572132" y="1393018"/>
            <a:ext cx="3352799" cy="2514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9" descr="PB25148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500694" y="4071942"/>
            <a:ext cx="3428999" cy="2571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8229600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Новый год в старшей группе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«Новогодние приключения»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9" descr="Фото006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00100" y="1571616"/>
            <a:ext cx="6510365" cy="4882772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Хоровод вокруг ёлки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6" descr="Фото006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282" y="1643050"/>
            <a:ext cx="4229100" cy="3171825"/>
          </a:xfrm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Picture 9" descr="SDC142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429124" y="3214686"/>
            <a:ext cx="4305300" cy="3228975"/>
          </a:xfrm>
          <a:prstGeom prst="rect">
            <a:avLst/>
          </a:prstGeo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SDC142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1643050"/>
            <a:ext cx="4229100" cy="3171825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6" descr="SDC141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52400" y="3200400"/>
            <a:ext cx="4305300" cy="3276600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6" descr="http://im6-tub-ru.yandex.net/i?id=34332476-65-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609600"/>
            <a:ext cx="1676400" cy="18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928794" y="357166"/>
            <a:ext cx="6643734" cy="100013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Новый год в младшей группе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«Волшебный колокольчик»</a:t>
            </a:r>
            <a:endParaRPr lang="ru-RU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-конечная звезда 1"/>
          <p:cNvSpPr/>
          <p:nvPr/>
        </p:nvSpPr>
        <p:spPr bwMode="auto">
          <a:xfrm>
            <a:off x="228600" y="228600"/>
            <a:ext cx="1143000" cy="9906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3" name="Picture 5" descr="SDC1486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285852" y="1269189"/>
            <a:ext cx="6943748" cy="5207811"/>
          </a:xfrm>
          <a:prstGeom prst="rect">
            <a:avLst/>
          </a:prstGeom>
          <a:ln w="88900" cap="sq" cmpd="thickThin">
            <a:solidFill>
              <a:srgbClr val="FFC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357290" y="428604"/>
            <a:ext cx="728673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День Защитника Отечества</a:t>
            </a:r>
            <a:endParaRPr lang="ru-RU" sz="4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SAM_00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643182"/>
            <a:ext cx="4357718" cy="3268289"/>
          </a:xfrm>
          <a:prstGeom prst="roundRect">
            <a:avLst>
              <a:gd name="adj" fmla="val 16667"/>
            </a:avLst>
          </a:prstGeom>
          <a:noFill/>
          <a:ln w="9525">
            <a:noFill/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10" descr="SAM_00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389890"/>
            <a:ext cx="4125969" cy="3192403"/>
          </a:xfrm>
          <a:prstGeom prst="roundRect">
            <a:avLst>
              <a:gd name="adj" fmla="val 16667"/>
            </a:avLst>
          </a:prstGeom>
          <a:noFill/>
          <a:ln w="9525">
            <a:noFill/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2143108" y="214290"/>
            <a:ext cx="462966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Зимняя прогулка</a:t>
            </a: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1142976" y="1071546"/>
            <a:ext cx="2771788" cy="1357322"/>
          </a:xfrm>
          <a:prstGeom prst="down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000000"/>
                </a:solidFill>
              </a:rPr>
              <a:t>Старшая группа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5214942" y="1857364"/>
            <a:ext cx="3214710" cy="1271590"/>
          </a:xfrm>
          <a:prstGeom prst="down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000000"/>
                </a:solidFill>
              </a:rPr>
              <a:t>Младшая группа</a:t>
            </a:r>
            <a:endParaRPr lang="ru-RU" sz="28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SDC1499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66687" y="1857364"/>
            <a:ext cx="4083063" cy="3062299"/>
          </a:xfrm>
          <a:prstGeom prst="rect">
            <a:avLst/>
          </a:prstGeom>
        </p:spPr>
      </p:pic>
      <p:pic>
        <p:nvPicPr>
          <p:cNvPr id="3" name="Picture 8" descr="SDC1499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572000" y="2838452"/>
            <a:ext cx="4381499" cy="3286123"/>
          </a:xfrm>
          <a:prstGeom prst="rect">
            <a:avLst/>
          </a:prstGeom>
        </p:spPr>
      </p:pic>
      <p:sp>
        <p:nvSpPr>
          <p:cNvPr id="4" name="10-конечная звезда 3"/>
          <p:cNvSpPr/>
          <p:nvPr/>
        </p:nvSpPr>
        <p:spPr bwMode="auto">
          <a:xfrm>
            <a:off x="1905000" y="5257800"/>
            <a:ext cx="1219200" cy="990600"/>
          </a:xfrm>
          <a:prstGeom prst="star10">
            <a:avLst>
              <a:gd name="adj" fmla="val 12711"/>
              <a:gd name="hf" fmla="val 105146"/>
            </a:avLst>
          </a:prstGeom>
          <a:solidFill>
            <a:srgbClr val="FF33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Улыбающееся лицо 6"/>
          <p:cNvSpPr>
            <a:spLocks noChangeArrowheads="1"/>
          </p:cNvSpPr>
          <p:nvPr/>
        </p:nvSpPr>
        <p:spPr bwMode="auto">
          <a:xfrm>
            <a:off x="6248400" y="1600200"/>
            <a:ext cx="1143000" cy="990600"/>
          </a:xfrm>
          <a:prstGeom prst="smileyFace">
            <a:avLst>
              <a:gd name="adj" fmla="val 4653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57224" y="285728"/>
            <a:ext cx="6715172" cy="91440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Праздник 8 марта в старшей группе «Колобок наоборот»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SDC15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724400" y="819150"/>
            <a:ext cx="3505200" cy="26289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13" descr="SDC1499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57200" y="914400"/>
            <a:ext cx="3657601" cy="2743200"/>
          </a:xfrm>
          <a:prstGeom prst="rect">
            <a:avLst/>
          </a:prstGeom>
          <a:effectLst>
            <a:softEdge rad="112500"/>
          </a:effectLst>
        </p:spPr>
      </p:pic>
      <p:pic>
        <p:nvPicPr>
          <p:cNvPr id="4" name="Picture 15" descr="SDC150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85800" y="3962400"/>
            <a:ext cx="3511550" cy="26336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18" descr="SDC150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786314" y="3714752"/>
            <a:ext cx="3886200" cy="2914650"/>
          </a:xfrm>
          <a:prstGeom prst="rect">
            <a:avLst/>
          </a:prstGeom>
          <a:effectLst>
            <a:softEdge rad="112500"/>
          </a:effectLst>
        </p:spPr>
      </p:pic>
      <p:sp>
        <p:nvSpPr>
          <p:cNvPr id="6" name="24-конечная звезда 6"/>
          <p:cNvSpPr>
            <a:spLocks noChangeArrowheads="1"/>
          </p:cNvSpPr>
          <p:nvPr/>
        </p:nvSpPr>
        <p:spPr bwMode="auto">
          <a:xfrm>
            <a:off x="1447800" y="152400"/>
            <a:ext cx="914400" cy="685800"/>
          </a:xfrm>
          <a:prstGeom prst="star24">
            <a:avLst>
              <a:gd name="adj" fmla="val 16986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143240" y="0"/>
            <a:ext cx="36229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 праздником!</a:t>
            </a:r>
            <a:endParaRPr lang="ru-RU" sz="4000" b="1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SDC149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22230" y="1214422"/>
            <a:ext cx="3441720" cy="258129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9" descr="SDC149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500562" y="1184672"/>
            <a:ext cx="3576637" cy="268247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10" descr="SDC1494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42911" y="4063583"/>
            <a:ext cx="3497288" cy="262296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11" descr="SDC1497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334000" y="4162405"/>
            <a:ext cx="3238528" cy="242889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643042" y="0"/>
            <a:ext cx="6108700" cy="107154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8 марта в младшей группе «Наш веселый теремок»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2266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357297"/>
            <a:ext cx="4143404" cy="31080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928662" y="285728"/>
            <a:ext cx="3276859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Narrow" pitchFamily="34" charset="0"/>
              </a:rPr>
              <a:t>Выпуск в школу</a:t>
            </a:r>
            <a:endParaRPr lang="ru-RU" sz="4000" dirty="0">
              <a:solidFill>
                <a:srgbClr val="FF0000"/>
              </a:solidFill>
              <a:latin typeface="Arial Narrow" pitchFamily="34" charset="0"/>
            </a:endParaRPr>
          </a:p>
        </p:txBody>
      </p:sp>
      <p:pic>
        <p:nvPicPr>
          <p:cNvPr id="4" name="Picture 5" descr="22664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214686"/>
            <a:ext cx="4224239" cy="3168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http://festival.1september.ru/articles/613169/f_clip_image002_00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24113" y="1214422"/>
            <a:ext cx="1362230" cy="1809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22665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4103694" cy="30777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5" descr="22664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1" y="3500438"/>
            <a:ext cx="4173459" cy="3130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5" descr="22665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714488"/>
            <a:ext cx="4286248" cy="3215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SDC129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28600" y="2243138"/>
            <a:ext cx="4229100" cy="3171825"/>
          </a:xfrm>
          <a:prstGeom prst="rect">
            <a:avLst/>
          </a:prstGeom>
          <a:effectLst>
            <a:softEdge rad="112500"/>
          </a:effectLst>
        </p:spPr>
      </p:pic>
      <p:pic>
        <p:nvPicPr>
          <p:cNvPr id="3" name="Picture 11" descr="SDC1296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643438" y="2714620"/>
            <a:ext cx="4305300" cy="3228975"/>
          </a:xfrm>
          <a:prstGeom prst="rect">
            <a:avLst/>
          </a:prstGeom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857356" y="285728"/>
            <a:ext cx="42354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Открытые занятия</a:t>
            </a: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500174"/>
            <a:ext cx="2864439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eaLnBrk="1" hangingPunct="1"/>
            <a:r>
              <a:rPr lang="ru-RU" sz="28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«Сказочный лес»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57752" y="1571612"/>
            <a:ext cx="3357779" cy="95410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eaLnBrk="1" hangingPunct="1"/>
            <a:r>
              <a:rPr lang="ru-RU" sz="28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«Домашние и дикие</a:t>
            </a:r>
          </a:p>
          <a:p>
            <a:pPr algn="ctr" eaLnBrk="1" hangingPunct="1"/>
            <a:r>
              <a:rPr lang="ru-RU" sz="28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животные»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SDC1513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28600" y="914400"/>
            <a:ext cx="3511550" cy="2633662"/>
          </a:xfrm>
          <a:prstGeom prst="rect">
            <a:avLst/>
          </a:prstGeom>
          <a:effectLst>
            <a:softEdge rad="112500"/>
          </a:effectLst>
        </p:spPr>
      </p:pic>
      <p:pic>
        <p:nvPicPr>
          <p:cNvPr id="3" name="Picture 9" descr="SDC1515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334000" y="914400"/>
            <a:ext cx="3581400" cy="2686050"/>
          </a:xfrm>
          <a:prstGeom prst="rect">
            <a:avLst/>
          </a:prstGeom>
          <a:effectLst>
            <a:softEdge rad="112500"/>
          </a:effectLst>
        </p:spPr>
      </p:pic>
      <p:sp>
        <p:nvSpPr>
          <p:cNvPr id="4" name="Улыбающееся лицо 6"/>
          <p:cNvSpPr>
            <a:spLocks noChangeArrowheads="1"/>
          </p:cNvSpPr>
          <p:nvPr/>
        </p:nvSpPr>
        <p:spPr bwMode="auto">
          <a:xfrm>
            <a:off x="3886200" y="1524000"/>
            <a:ext cx="1219200" cy="1219200"/>
          </a:xfrm>
          <a:prstGeom prst="smileyFace">
            <a:avLst>
              <a:gd name="adj" fmla="val 4653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5" name="Picture 10" descr="SDC1517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35000" y="3848100"/>
            <a:ext cx="3708400" cy="2781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11" descr="SDC1517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876800" y="3810000"/>
            <a:ext cx="36576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857356" y="214290"/>
            <a:ext cx="3588803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«День смеха»</a:t>
            </a:r>
            <a:endParaRPr lang="ru-RU" sz="4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SAM_018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57200" y="938213"/>
            <a:ext cx="3429000" cy="25717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9" descr="SAM_02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1047750"/>
            <a:ext cx="3352800" cy="2514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10" descr="SAM_022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57200" y="3810000"/>
            <a:ext cx="3708400" cy="27813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11" descr="SAM_026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724400" y="3733800"/>
            <a:ext cx="3886200" cy="2914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214414" y="0"/>
            <a:ext cx="4461927" cy="76944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«Пришла весна»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SAM_02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004888"/>
            <a:ext cx="3435350" cy="2576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11" descr="SAM_028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962400" y="1414463"/>
            <a:ext cx="4876800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10" descr="SAM_028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81000" y="3886200"/>
            <a:ext cx="3384550" cy="25384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785786" y="214290"/>
            <a:ext cx="5302349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«День космонавтики»</a:t>
            </a:r>
            <a:endParaRPr lang="ru-RU" sz="4000" dirty="0">
              <a:solidFill>
                <a:srgbClr val="FFFF00"/>
              </a:solidFill>
            </a:endParaRPr>
          </a:p>
        </p:txBody>
      </p:sp>
      <p:sp>
        <p:nvSpPr>
          <p:cNvPr id="12" name="4-конечная звезда 11"/>
          <p:cNvSpPr/>
          <p:nvPr/>
        </p:nvSpPr>
        <p:spPr>
          <a:xfrm>
            <a:off x="6500826" y="642918"/>
            <a:ext cx="842962" cy="77152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13" name="4-конечная звезда 12"/>
          <p:cNvSpPr/>
          <p:nvPr/>
        </p:nvSpPr>
        <p:spPr>
          <a:xfrm>
            <a:off x="1857356" y="3500438"/>
            <a:ext cx="628648" cy="700086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5143504" y="5429264"/>
            <a:ext cx="842962" cy="84296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SAM_029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1143000"/>
            <a:ext cx="4191000" cy="3143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12" descr="SAM_029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14282" y="3286124"/>
            <a:ext cx="4267200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4-конечная звезда 14"/>
          <p:cNvSpPr>
            <a:spLocks noChangeArrowheads="1"/>
          </p:cNvSpPr>
          <p:nvPr/>
        </p:nvSpPr>
        <p:spPr bwMode="auto">
          <a:xfrm>
            <a:off x="6000760" y="4857760"/>
            <a:ext cx="1543040" cy="1571636"/>
          </a:xfrm>
          <a:prstGeom prst="star4">
            <a:avLst>
              <a:gd name="adj" fmla="val 12500"/>
            </a:avLst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4-конечная звезда 6"/>
          <p:cNvSpPr/>
          <p:nvPr/>
        </p:nvSpPr>
        <p:spPr>
          <a:xfrm>
            <a:off x="1857356" y="1357298"/>
            <a:ext cx="1271590" cy="1343028"/>
          </a:xfrm>
          <a:prstGeom prst="star4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85728"/>
            <a:ext cx="6229911" cy="64633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Мы хотим стать космонавтами</a:t>
            </a:r>
            <a:endParaRPr lang="ru-RU" sz="3600" dirty="0">
              <a:solidFill>
                <a:srgbClr val="FFC000"/>
              </a:solidFill>
            </a:endParaRPr>
          </a:p>
        </p:txBody>
      </p:sp>
      <p:sp>
        <p:nvSpPr>
          <p:cNvPr id="10" name="4-конечная звезда 9"/>
          <p:cNvSpPr/>
          <p:nvPr/>
        </p:nvSpPr>
        <p:spPr>
          <a:xfrm>
            <a:off x="1500166" y="2571744"/>
            <a:ext cx="414334" cy="485772"/>
          </a:xfrm>
          <a:prstGeom prst="star4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3500430" y="1571612"/>
            <a:ext cx="414334" cy="414334"/>
          </a:xfrm>
          <a:prstGeom prst="star4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SDC115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14282" y="1643050"/>
            <a:ext cx="4491037" cy="3368278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14" descr="SDC115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929190" y="3439718"/>
            <a:ext cx="4214809" cy="3161107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428728" y="214290"/>
            <a:ext cx="579536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Экскурсия в парк</a:t>
            </a:r>
            <a:endParaRPr lang="ru-RU" sz="5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я\Desktop\День космонавтики\IMG_01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457200"/>
            <a:ext cx="4064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3" descr="C:\Users\я\Desktop\День космонавтики\IMG_016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200400"/>
            <a:ext cx="441960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4-конечная звезда 3"/>
          <p:cNvSpPr/>
          <p:nvPr/>
        </p:nvSpPr>
        <p:spPr>
          <a:xfrm>
            <a:off x="3143240" y="571480"/>
            <a:ext cx="700086" cy="714380"/>
          </a:xfrm>
          <a:prstGeom prst="star4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4-конечная звезда 4"/>
          <p:cNvSpPr/>
          <p:nvPr/>
        </p:nvSpPr>
        <p:spPr>
          <a:xfrm>
            <a:off x="714348" y="714356"/>
            <a:ext cx="914400" cy="914400"/>
          </a:xfrm>
          <a:prstGeom prst="star4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4-конечная звезда 5"/>
          <p:cNvSpPr/>
          <p:nvPr/>
        </p:nvSpPr>
        <p:spPr>
          <a:xfrm>
            <a:off x="2357422" y="2000240"/>
            <a:ext cx="414334" cy="628648"/>
          </a:xfrm>
          <a:prstGeom prst="star4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4-конечная звезда 6"/>
          <p:cNvSpPr/>
          <p:nvPr/>
        </p:nvSpPr>
        <p:spPr>
          <a:xfrm>
            <a:off x="6858016" y="4000504"/>
            <a:ext cx="914400" cy="914400"/>
          </a:xfrm>
          <a:prstGeom prst="star4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4-конечная звезда 7"/>
          <p:cNvSpPr/>
          <p:nvPr/>
        </p:nvSpPr>
        <p:spPr>
          <a:xfrm>
            <a:off x="5929322" y="5143512"/>
            <a:ext cx="342896" cy="700086"/>
          </a:xfrm>
          <a:prstGeom prst="star4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IMG_02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219200"/>
            <a:ext cx="3200400" cy="2400300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9" descr="IMG_02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791200" y="1219200"/>
            <a:ext cx="3149600" cy="2362200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Управляющая кнопка: домой 8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3886200" y="1600200"/>
            <a:ext cx="1600200" cy="1676400"/>
          </a:xfrm>
          <a:prstGeom prst="actionButtonHome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pic>
        <p:nvPicPr>
          <p:cNvPr id="5" name="Picture 10" descr="IMG_024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838200" y="3886200"/>
            <a:ext cx="3587750" cy="2690813"/>
          </a:xfrm>
          <a:prstGeom prst="rect">
            <a:avLst/>
          </a:prstGeom>
          <a:effectLst>
            <a:softEdge rad="112500"/>
          </a:effectLst>
        </p:spPr>
      </p:pic>
      <p:pic>
        <p:nvPicPr>
          <p:cNvPr id="6" name="Picture 11" descr="IMG_025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876800" y="3886200"/>
            <a:ext cx="3581400" cy="2686050"/>
          </a:xfrm>
          <a:prstGeom prst="rect">
            <a:avLst/>
          </a:prstGeom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928662" y="214290"/>
            <a:ext cx="6357982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«ДОМ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»- мероприятие по Пожарной Безопасности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IMG_025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09600" y="838200"/>
            <a:ext cx="3581400" cy="2686050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10" descr="IMG_028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410200" y="838200"/>
            <a:ext cx="3403600" cy="25527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Молния 3"/>
          <p:cNvSpPr/>
          <p:nvPr/>
        </p:nvSpPr>
        <p:spPr bwMode="auto">
          <a:xfrm>
            <a:off x="4038600" y="1752600"/>
            <a:ext cx="1066800" cy="2362200"/>
          </a:xfrm>
          <a:prstGeom prst="lightningBolt">
            <a:avLst/>
          </a:prstGeom>
          <a:gradFill>
            <a:gsLst>
              <a:gs pos="0">
                <a:srgbClr val="FF00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5" name="Picture 11" descr="IMG_03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33400" y="3886200"/>
            <a:ext cx="3511550" cy="26336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12" descr="IMG_032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105400" y="3810000"/>
            <a:ext cx="3810000" cy="2857500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Управляющая кнопка: домой 8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228600" y="152400"/>
            <a:ext cx="1066800" cy="990600"/>
          </a:xfrm>
          <a:prstGeom prst="actionButtonHome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28794" y="142852"/>
            <a:ext cx="54814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ДОМ  </a:t>
            </a:r>
            <a:r>
              <a:rPr lang="ru-RU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БЕЗопасности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SDC132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648200" y="1600200"/>
            <a:ext cx="4324350" cy="3243263"/>
          </a:xfrm>
          <a:prstGeom prst="rect">
            <a:avLst/>
          </a:prstGeom>
        </p:spPr>
      </p:pic>
      <p:pic>
        <p:nvPicPr>
          <p:cNvPr id="3" name="Picture 6" descr="DSCN446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8600" y="3300413"/>
            <a:ext cx="4191000" cy="3143250"/>
          </a:xfrm>
          <a:prstGeom prst="rect">
            <a:avLst/>
          </a:prstGeom>
        </p:spPr>
      </p:pic>
      <p:sp>
        <p:nvSpPr>
          <p:cNvPr id="4" name="32-конечная звезда 9"/>
          <p:cNvSpPr>
            <a:spLocks noChangeArrowheads="1"/>
          </p:cNvSpPr>
          <p:nvPr/>
        </p:nvSpPr>
        <p:spPr bwMode="auto">
          <a:xfrm>
            <a:off x="1600200" y="1600200"/>
            <a:ext cx="1600200" cy="1219200"/>
          </a:xfrm>
          <a:prstGeom prst="star32">
            <a:avLst>
              <a:gd name="adj" fmla="val 15083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sp>
        <p:nvSpPr>
          <p:cNvPr id="5" name="5-конечная звезда 4"/>
          <p:cNvSpPr/>
          <p:nvPr/>
        </p:nvSpPr>
        <p:spPr bwMode="auto">
          <a:xfrm>
            <a:off x="6096000" y="5181600"/>
            <a:ext cx="1752600" cy="1143000"/>
          </a:xfrm>
          <a:prstGeom prst="star5">
            <a:avLst/>
          </a:prstGeom>
          <a:solidFill>
            <a:srgbClr val="FF33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Лента лицом вниз 4"/>
          <p:cNvSpPr>
            <a:spLocks noChangeArrowheads="1"/>
          </p:cNvSpPr>
          <p:nvPr/>
        </p:nvSpPr>
        <p:spPr bwMode="auto">
          <a:xfrm>
            <a:off x="762000" y="304800"/>
            <a:ext cx="8077200" cy="914400"/>
          </a:xfrm>
          <a:prstGeom prst="ribbon">
            <a:avLst>
              <a:gd name="adj1" fmla="val 22565"/>
              <a:gd name="adj2" fmla="val 50000"/>
            </a:avLst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</a:rPr>
              <a:t>На большой сцене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я\Desktop\Новая папка\IMG_04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482308"/>
            <a:ext cx="6786586" cy="508994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214414" y="285728"/>
            <a:ext cx="41067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9 мая 2012 год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лна 9"/>
          <p:cNvSpPr>
            <a:spLocks noChangeArrowheads="1"/>
          </p:cNvSpPr>
          <p:nvPr/>
        </p:nvSpPr>
        <p:spPr bwMode="auto">
          <a:xfrm>
            <a:off x="4114800" y="838200"/>
            <a:ext cx="4038600" cy="1295400"/>
          </a:xfrm>
          <a:prstGeom prst="wave">
            <a:avLst>
              <a:gd name="adj1" fmla="val 12500"/>
              <a:gd name="adj2" fmla="val 0"/>
            </a:avLst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ОФОРМЛЕНИЕ СЦЕНЫ</a:t>
            </a:r>
          </a:p>
        </p:txBody>
      </p:sp>
      <p:pic>
        <p:nvPicPr>
          <p:cNvPr id="3" name="Picture 15" descr="SDC1148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81000" y="609600"/>
            <a:ext cx="3435350" cy="2576512"/>
          </a:xfrm>
          <a:prstGeom prst="rect">
            <a:avLst/>
          </a:prstGeom>
          <a:effectLst>
            <a:softEdge rad="112500"/>
          </a:effectLst>
        </p:spPr>
      </p:pic>
      <p:pic>
        <p:nvPicPr>
          <p:cNvPr id="4" name="Picture 12" descr="SDC143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962400" y="2667000"/>
            <a:ext cx="4876800" cy="3657600"/>
          </a:xfrm>
          <a:prstGeom prst="rect">
            <a:avLst/>
          </a:prstGeom>
          <a:effectLst>
            <a:softEdge rad="112500"/>
          </a:effectLst>
        </p:spPr>
      </p:pic>
      <p:pic>
        <p:nvPicPr>
          <p:cNvPr id="5" name="Picture 11" descr="SDC1498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28600" y="3886200"/>
            <a:ext cx="3536950" cy="2652713"/>
          </a:xfrm>
          <a:prstGeom prst="rect">
            <a:avLst/>
          </a:prstGeom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DSC0165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04800" y="304800"/>
            <a:ext cx="4121150" cy="3090863"/>
          </a:xfrm>
          <a:prstGeom prst="rect">
            <a:avLst/>
          </a:prstGeo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Овал 4"/>
          <p:cNvSpPr>
            <a:spLocks noChangeArrowheads="1"/>
          </p:cNvSpPr>
          <p:nvPr/>
        </p:nvSpPr>
        <p:spPr bwMode="auto">
          <a:xfrm>
            <a:off x="5105400" y="1143000"/>
            <a:ext cx="3429000" cy="1371600"/>
          </a:xfrm>
          <a:prstGeom prst="ellipse">
            <a:avLst/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Конкурсы</a:t>
            </a:r>
          </a:p>
        </p:txBody>
      </p:sp>
      <p:sp>
        <p:nvSpPr>
          <p:cNvPr id="4" name="Блок-схема: узел суммирования 6"/>
          <p:cNvSpPr>
            <a:spLocks noChangeArrowheads="1"/>
          </p:cNvSpPr>
          <p:nvPr/>
        </p:nvSpPr>
        <p:spPr bwMode="auto">
          <a:xfrm>
            <a:off x="838200" y="3810000"/>
            <a:ext cx="3200400" cy="2667000"/>
          </a:xfrm>
          <a:prstGeom prst="flowChartSummingJunction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ТЫКВА –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королева огорода </a:t>
            </a:r>
          </a:p>
        </p:txBody>
      </p:sp>
      <p:pic>
        <p:nvPicPr>
          <p:cNvPr id="5" name="Picture 7" descr="SDC1399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0" y="3505200"/>
            <a:ext cx="4229100" cy="3171825"/>
          </a:xfrm>
          <a:prstGeom prst="rect">
            <a:avLst/>
          </a:prstGeo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7"/>
          <p:cNvSpPr>
            <a:spLocks noChangeArrowheads="1"/>
          </p:cNvSpPr>
          <p:nvPr/>
        </p:nvSpPr>
        <p:spPr bwMode="auto">
          <a:xfrm>
            <a:off x="228600" y="533400"/>
            <a:ext cx="3352800" cy="1143000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Участники конкурса на лучший рисунок или аппликацию на противопожарную тематику.</a:t>
            </a:r>
          </a:p>
        </p:txBody>
      </p:sp>
      <p:sp>
        <p:nvSpPr>
          <p:cNvPr id="3" name="Скругленная прямоугольная выноска 14"/>
          <p:cNvSpPr>
            <a:spLocks noChangeArrowheads="1"/>
          </p:cNvSpPr>
          <p:nvPr/>
        </p:nvSpPr>
        <p:spPr bwMode="auto">
          <a:xfrm>
            <a:off x="4800600" y="381000"/>
            <a:ext cx="3733800" cy="1371600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2000" u="sng" dirty="0" err="1">
                <a:solidFill>
                  <a:srgbClr val="002060"/>
                </a:solidFill>
              </a:rPr>
              <a:t>Маланчева</a:t>
            </a:r>
            <a:r>
              <a:rPr lang="ru-RU" sz="2000" u="sng" dirty="0">
                <a:solidFill>
                  <a:srgbClr val="002060"/>
                </a:solidFill>
              </a:rPr>
              <a:t> Алена </a:t>
            </a:r>
            <a:r>
              <a:rPr lang="ru-RU" sz="2000" dirty="0">
                <a:solidFill>
                  <a:srgbClr val="002060"/>
                </a:solidFill>
              </a:rPr>
              <a:t>– 2 место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sz="2000" u="sng" dirty="0">
                <a:solidFill>
                  <a:srgbClr val="002060"/>
                </a:solidFill>
              </a:rPr>
              <a:t>Калмыков Ефим </a:t>
            </a:r>
            <a:r>
              <a:rPr lang="ru-RU" sz="2000" dirty="0">
                <a:solidFill>
                  <a:srgbClr val="002060"/>
                </a:solidFill>
              </a:rPr>
              <a:t>– лауреат конкурса</a:t>
            </a:r>
          </a:p>
          <a:p>
            <a:endParaRPr lang="ru-RU" dirty="0"/>
          </a:p>
        </p:txBody>
      </p:sp>
      <p:pic>
        <p:nvPicPr>
          <p:cNvPr id="4" name="slide" descr="https://edu.tatar.ru/upload/gallery_photo/164501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81000" y="2133600"/>
            <a:ext cx="3352800" cy="4267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slide" descr="https://edu.tatar.ru/upload/gallery_photo/164493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105400" y="2057400"/>
            <a:ext cx="3276600" cy="4343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я\Desktop\Новая папка\IMG_03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447800"/>
            <a:ext cx="6324600" cy="4743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85720" y="214290"/>
            <a:ext cx="70009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Выставка  рисунков : «Осторожнее  с  огнем!»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Елена\Desktop\пдд\пдд картинки\keks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2400"/>
            <a:ext cx="16002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5" descr="SDC147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257800" y="914400"/>
            <a:ext cx="3429000" cy="2571750"/>
          </a:xfrm>
          <a:prstGeom prst="rect">
            <a:avLst/>
          </a:prstGeo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18" descr="SDC1473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14282" y="2571744"/>
            <a:ext cx="4775200" cy="3581400"/>
          </a:xfrm>
          <a:prstGeom prst="rect">
            <a:avLst/>
          </a:prstGeo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17" descr="SDC1473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105400" y="3733800"/>
            <a:ext cx="3790950" cy="2843213"/>
          </a:xfrm>
          <a:prstGeom prst="rect">
            <a:avLst/>
          </a:prstGeom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785918" y="21429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Мероприятие по ПДД «Семье – главную  дорогу»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427913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ru-RU" dirty="0" smtClean="0"/>
          </a:p>
          <a:p>
            <a:pPr eaLnBrk="1" hangingPunct="1">
              <a:buFont typeface="Arial" charset="0"/>
              <a:buNone/>
            </a:pPr>
            <a:endParaRPr lang="ru-RU" dirty="0" smtClean="0"/>
          </a:p>
        </p:txBody>
      </p:sp>
      <p:pic>
        <p:nvPicPr>
          <p:cNvPr id="4" name="Picture 14" descr="IMG_017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69811"/>
            <a:ext cx="2214578" cy="29527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noFill/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9" descr="IMG_017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14282" y="3500440"/>
            <a:ext cx="2739806" cy="3154928"/>
          </a:xfrm>
          <a:prstGeom prst="roundRect">
            <a:avLst>
              <a:gd name="adj" fmla="val 5648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10" descr="SAM_03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71868" y="2411009"/>
            <a:ext cx="5214973" cy="39112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Равнобедренный треугольник 8"/>
          <p:cNvSpPr/>
          <p:nvPr/>
        </p:nvSpPr>
        <p:spPr>
          <a:xfrm>
            <a:off x="2857488" y="0"/>
            <a:ext cx="989266" cy="785818"/>
          </a:xfrm>
          <a:prstGeom prst="triangl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объединение 9"/>
          <p:cNvSpPr/>
          <p:nvPr/>
        </p:nvSpPr>
        <p:spPr>
          <a:xfrm>
            <a:off x="2928926" y="1643050"/>
            <a:ext cx="928694" cy="714380"/>
          </a:xfrm>
          <a:prstGeom prst="flowChartMerg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3500430" y="0"/>
            <a:ext cx="4929222" cy="2357430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0000"/>
                </a:solidFill>
              </a:rPr>
              <a:t>НАШЕ ТВОРЧЕСТВО</a:t>
            </a:r>
            <a:endParaRPr lang="ru-RU" sz="40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:\ЗАНЯТИЕ СМЕШАРИКИ\100SSCAM\SDC1463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143000"/>
            <a:ext cx="3426542" cy="2590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F:\ЗАНЯТИЕ СМЕШАРИКИ\100SSCAM\SDC146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1219200"/>
            <a:ext cx="3454400" cy="2590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 descr="F:\ЗАНЯТИЕ СМЕШАРИКИ\100SSCAM\SDC14686.JPG"/>
          <p:cNvPicPr>
            <a:picLocks noChangeAspect="1" noChangeArrowheads="1"/>
          </p:cNvPicPr>
          <p:nvPr/>
        </p:nvPicPr>
        <p:blipFill>
          <a:blip r:embed="rId4" cstate="print">
            <a:lum/>
          </a:blip>
          <a:srcRect/>
          <a:stretch>
            <a:fillRect/>
          </a:stretch>
        </p:blipFill>
        <p:spPr>
          <a:xfrm>
            <a:off x="304800" y="4130468"/>
            <a:ext cx="3352800" cy="24773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 descr="F:\ЗАНЯТИЕ СМЕШАРИКИ\100SSCAM\SDC146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562600" y="4056977"/>
            <a:ext cx="3429000" cy="2572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1729034_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52801" y="2675731"/>
            <a:ext cx="2372688" cy="223674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500034" y="0"/>
            <a:ext cx="664373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«Путешествие в разноцветную страну </a:t>
            </a:r>
            <a:r>
              <a:rPr lang="ru-RU" sz="32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Смешариков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SDC102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28600" y="1066800"/>
            <a:ext cx="3498851" cy="2514600"/>
          </a:xfrm>
          <a:prstGeom prst="rect">
            <a:avLst/>
          </a:prstGeom>
          <a:effectLst>
            <a:softEdge rad="112500"/>
          </a:effectLst>
        </p:spPr>
      </p:pic>
      <p:pic>
        <p:nvPicPr>
          <p:cNvPr id="3" name="Picture 12" descr="SDC1149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28600" y="3886200"/>
            <a:ext cx="3657600" cy="2743201"/>
          </a:xfrm>
          <a:prstGeom prst="rect">
            <a:avLst/>
          </a:prstGeom>
          <a:effectLst>
            <a:softEdge rad="112500"/>
          </a:effectLst>
        </p:spPr>
      </p:pic>
      <p:pic>
        <p:nvPicPr>
          <p:cNvPr id="4" name="Picture 11" descr="SDC1148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029200" y="914400"/>
            <a:ext cx="3657600" cy="2743200"/>
          </a:xfrm>
          <a:prstGeom prst="rect">
            <a:avLst/>
          </a:prstGeom>
          <a:effectLst>
            <a:softEdge rad="112500"/>
          </a:effectLst>
        </p:spPr>
      </p:pic>
      <p:pic>
        <p:nvPicPr>
          <p:cNvPr id="5" name="Picture 13" descr="SDC115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953000" y="3810000"/>
            <a:ext cx="3994150" cy="2819400"/>
          </a:xfrm>
          <a:prstGeom prst="rect">
            <a:avLst/>
          </a:prstGeom>
          <a:effectLst>
            <a:softEdge rad="112500"/>
          </a:effectLst>
        </p:spPr>
      </p:pic>
      <p:sp>
        <p:nvSpPr>
          <p:cNvPr id="6" name="Блок-схема: узел 6"/>
          <p:cNvSpPr>
            <a:spLocks noChangeArrowheads="1"/>
          </p:cNvSpPr>
          <p:nvPr/>
        </p:nvSpPr>
        <p:spPr bwMode="auto">
          <a:xfrm>
            <a:off x="3962400" y="1752600"/>
            <a:ext cx="762000" cy="685800"/>
          </a:xfrm>
          <a:prstGeom prst="flowChartConnector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7" name="Блок-схема: узел 7"/>
          <p:cNvSpPr>
            <a:spLocks noChangeArrowheads="1"/>
          </p:cNvSpPr>
          <p:nvPr/>
        </p:nvSpPr>
        <p:spPr bwMode="auto">
          <a:xfrm>
            <a:off x="4038600" y="3352800"/>
            <a:ext cx="762000" cy="685800"/>
          </a:xfrm>
          <a:prstGeom prst="flowChartConnector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" name="Блок-схема: узел 8"/>
          <p:cNvSpPr>
            <a:spLocks noChangeArrowheads="1"/>
          </p:cNvSpPr>
          <p:nvPr/>
        </p:nvSpPr>
        <p:spPr bwMode="auto">
          <a:xfrm>
            <a:off x="4038600" y="4953000"/>
            <a:ext cx="762000" cy="762000"/>
          </a:xfrm>
          <a:prstGeom prst="flowChartConnector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285728"/>
            <a:ext cx="5684441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«Красный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желтый, </a:t>
            </a:r>
            <a:r>
              <a:rPr lang="ru-RU" sz="3200" b="1" i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зеленый»</a:t>
            </a:r>
            <a:endParaRPr lang="ru-RU" sz="3200" b="1" i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SDC1448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81000" y="1295400"/>
            <a:ext cx="3435350" cy="2576513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13" descr="SDC145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267200" y="1752600"/>
            <a:ext cx="4622800" cy="3467100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12" descr="SDC145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04800" y="4038600"/>
            <a:ext cx="3581400" cy="2514600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071538" y="0"/>
            <a:ext cx="628960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«Экология родного края»-</a:t>
            </a:r>
          </a:p>
          <a:p>
            <a:pPr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открытое занятие</a:t>
            </a:r>
            <a:endParaRPr lang="ru-RU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SAM_009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28596" y="1357298"/>
            <a:ext cx="3282950" cy="24622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9" descr="SAM_009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286248" y="1357298"/>
            <a:ext cx="3200400" cy="2400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10" descr="SAM_01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85720" y="4071942"/>
            <a:ext cx="3435350" cy="25765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11" descr="SAM_012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214810" y="3929066"/>
            <a:ext cx="3581400" cy="26860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2000232" y="0"/>
            <a:ext cx="4817794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Экологический КВН </a:t>
            </a:r>
          </a:p>
          <a:p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«Царство насекомых»</a:t>
            </a:r>
            <a:endParaRPr lang="ru-RU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SDC1435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28600" y="1371600"/>
            <a:ext cx="3429000" cy="2571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10" descr="SDC144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295400" y="4114800"/>
            <a:ext cx="3378200" cy="2533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9" descr="SDC1438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689600" y="1371600"/>
            <a:ext cx="3302000" cy="2476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11" descr="SDC1444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105400" y="4114800"/>
            <a:ext cx="3403600" cy="2552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8" descr="Картинка 3 из 79760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2800" y="2438400"/>
            <a:ext cx="2799251" cy="20954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785786" y="214290"/>
            <a:ext cx="73581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«Зов Джунглей в гостях у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Лунтика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»-эколого-спортивное развлечение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SDC117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14348" y="1545412"/>
            <a:ext cx="2568601" cy="1926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12" descr="SDC120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71472" y="3838556"/>
            <a:ext cx="3600477" cy="27003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9" descr="SDC1179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286380" y="1545435"/>
            <a:ext cx="2638419" cy="19788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13" descr="SDC120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786314" y="3780235"/>
            <a:ext cx="3748086" cy="28110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71472" y="214290"/>
            <a:ext cx="7429552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7030A0"/>
                </a:solidFill>
              </a:rPr>
              <a:t>«</a:t>
            </a:r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Люблю тебя, мой край родной»- интегрированное занятие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SDC117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00100" y="1553754"/>
            <a:ext cx="6405561" cy="4804170"/>
          </a:xfrm>
          <a:prstGeom prst="rect">
            <a:avLst/>
          </a:prstGeo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500034" y="214290"/>
            <a:ext cx="77957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Летняя оздоровительная работа</a:t>
            </a:r>
            <a:endParaRPr lang="ru-RU" sz="40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лнце 7"/>
          <p:cNvSpPr>
            <a:spLocks noChangeArrowheads="1"/>
          </p:cNvSpPr>
          <p:nvPr/>
        </p:nvSpPr>
        <p:spPr bwMode="auto">
          <a:xfrm>
            <a:off x="762000" y="1371600"/>
            <a:ext cx="2438400" cy="2209800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" name="Picture 13" descr="SDC120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143240" y="1777987"/>
            <a:ext cx="2400310" cy="32004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12" descr="SDC120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857884" y="1002513"/>
            <a:ext cx="2981316" cy="2235987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9" descr="SDC1199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85720" y="4443390"/>
            <a:ext cx="2794030" cy="2095523"/>
          </a:xfrm>
          <a:prstGeom prst="rect">
            <a:avLst/>
          </a:prstGeom>
        </p:spPr>
      </p:pic>
      <p:pic>
        <p:nvPicPr>
          <p:cNvPr id="6" name="Picture 8" descr="SDC1199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695953" y="3929066"/>
            <a:ext cx="3225797" cy="2419346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357158" y="285728"/>
            <a:ext cx="74270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Утренние и вечерние прогулки</a:t>
            </a:r>
            <a:endParaRPr lang="ru-RU" sz="40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SDC1189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28596" y="1750200"/>
            <a:ext cx="4029103" cy="3021826"/>
          </a:xfrm>
          <a:prstGeom prst="rect">
            <a:avLst/>
          </a:prstGeom>
          <a:effectLst>
            <a:softEdge rad="112500"/>
          </a:effectLst>
        </p:spPr>
      </p:pic>
      <p:pic>
        <p:nvPicPr>
          <p:cNvPr id="3" name="Picture 12" descr="SDC1199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572000" y="3352800"/>
            <a:ext cx="4381499" cy="3286125"/>
          </a:xfrm>
          <a:prstGeom prst="rect">
            <a:avLst/>
          </a:prstGeom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57158" y="357166"/>
            <a:ext cx="81400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Подвижные игры на воздухе</a:t>
            </a:r>
            <a:endParaRPr lang="ru-RU" sz="48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SDC117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79400" y="1104906"/>
            <a:ext cx="3149592" cy="236219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9" descr="SDC1178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486400" y="1148932"/>
            <a:ext cx="3014690" cy="22610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10" descr="SDC1286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5602" y="3714752"/>
            <a:ext cx="3841748" cy="28813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11" descr="SDC1286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572000" y="3713538"/>
            <a:ext cx="3786214" cy="283966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12" descr="http://im3-tub-ru.yandex.net/i?id=298096045-57-7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369819">
            <a:off x="3782966" y="1611705"/>
            <a:ext cx="1501729" cy="1412557"/>
          </a:xfrm>
          <a:prstGeom prst="rect">
            <a:avLst/>
          </a:prstGeom>
          <a:ln>
            <a:noFill/>
          </a:ln>
          <a:effectLst>
            <a:glow rad="139700">
              <a:srgbClr val="FFC000">
                <a:alpha val="40000"/>
              </a:srgbClr>
            </a:glow>
            <a:softEdge rad="112500"/>
          </a:effectLst>
          <a:scene3d>
            <a:camera prst="isometricOffAxis2Left"/>
            <a:lightRig rig="threePt" dir="t"/>
          </a:scene3d>
        </p:spPr>
      </p:pic>
      <p:sp>
        <p:nvSpPr>
          <p:cNvPr id="7" name="Прямоугольник 6"/>
          <p:cNvSpPr/>
          <p:nvPr/>
        </p:nvSpPr>
        <p:spPr>
          <a:xfrm>
            <a:off x="500034" y="214290"/>
            <a:ext cx="7633115" cy="70788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Экскурсии и целевые прогулки 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143116"/>
            <a:ext cx="3071834" cy="3983047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  <a:latin typeface="Comic Sans MS" pitchFamily="66" charset="0"/>
              </a:rPr>
              <a:t>Наш девиз: </a:t>
            </a:r>
            <a:r>
              <a:rPr lang="ru-RU" sz="2400" b="1" dirty="0" smtClean="0">
                <a:latin typeface="Comic Sans MS" pitchFamily="66" charset="0"/>
              </a:rPr>
              <a:t>Все нам интересно, </a:t>
            </a:r>
            <a:br>
              <a:rPr lang="ru-RU" sz="2400" b="1" dirty="0" smtClean="0">
                <a:latin typeface="Comic Sans MS" pitchFamily="66" charset="0"/>
              </a:rPr>
            </a:br>
            <a:r>
              <a:rPr lang="ru-RU" sz="2400" b="1" dirty="0" smtClean="0">
                <a:latin typeface="Comic Sans MS" pitchFamily="66" charset="0"/>
              </a:rPr>
              <a:t>Многого не знаем. </a:t>
            </a:r>
            <a:br>
              <a:rPr lang="ru-RU" sz="2400" b="1" dirty="0" smtClean="0">
                <a:latin typeface="Comic Sans MS" pitchFamily="66" charset="0"/>
              </a:rPr>
            </a:br>
            <a:r>
              <a:rPr lang="ru-RU" sz="2400" b="1" dirty="0" smtClean="0">
                <a:latin typeface="Comic Sans MS" pitchFamily="66" charset="0"/>
              </a:rPr>
              <a:t>Зовемся «Почемучки», </a:t>
            </a:r>
            <a:br>
              <a:rPr lang="ru-RU" sz="2400" b="1" dirty="0" smtClean="0">
                <a:latin typeface="Comic Sans MS" pitchFamily="66" charset="0"/>
              </a:rPr>
            </a:br>
            <a:r>
              <a:rPr lang="ru-RU" sz="2400" b="1" dirty="0" smtClean="0">
                <a:latin typeface="Comic Sans MS" pitchFamily="66" charset="0"/>
              </a:rPr>
              <a:t>В огромный мир шагаем.  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00100" y="214290"/>
            <a:ext cx="4588115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Старшая группа </a:t>
            </a:r>
          </a:p>
          <a:p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«Почемучки»</a:t>
            </a:r>
            <a:endParaRPr lang="ru-RU" sz="4400" dirty="0">
              <a:solidFill>
                <a:srgbClr val="0070C0"/>
              </a:solidFill>
            </a:endParaRPr>
          </a:p>
        </p:txBody>
      </p:sp>
      <p:pic>
        <p:nvPicPr>
          <p:cNvPr id="7" name="Picture 13" descr="C:\Users\я\Desktop\Новая папка\IMG_03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855992"/>
            <a:ext cx="3733799" cy="46448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SDC120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71472" y="1204893"/>
            <a:ext cx="3168677" cy="237650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" name="Picture 9" descr="SDC1204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071934" y="2006200"/>
            <a:ext cx="4767265" cy="35754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8" descr="SDC1204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00034" y="3937377"/>
            <a:ext cx="3360765" cy="2520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571472" y="214290"/>
            <a:ext cx="571759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Наблюдения в огороде</a:t>
            </a:r>
            <a:endParaRPr lang="ru-RU" sz="4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SDC118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714612" y="1045360"/>
            <a:ext cx="3387738" cy="25408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10" descr="SDC1189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92155" y="3929066"/>
            <a:ext cx="3581395" cy="26860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11" descr="SDC119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786314" y="3818336"/>
            <a:ext cx="3748085" cy="28110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357290" y="214290"/>
            <a:ext cx="41403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 сабантуй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SDC121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98426" y="1000108"/>
            <a:ext cx="3441724" cy="25812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13" descr="SDC121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143372" y="1583528"/>
            <a:ext cx="4848228" cy="363617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Picture 12" descr="SDC1212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60354" y="3929066"/>
            <a:ext cx="3479795" cy="26098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000100" y="0"/>
            <a:ext cx="427867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«Лето красное»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SDC112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74634" y="1500174"/>
            <a:ext cx="4184666" cy="3138501"/>
          </a:xfrm>
          <a:prstGeom prst="rect">
            <a:avLst/>
          </a:prstGeom>
        </p:spPr>
      </p:pic>
      <p:sp>
        <p:nvSpPr>
          <p:cNvPr id="3" name="Улыбающееся лицо 7"/>
          <p:cNvSpPr>
            <a:spLocks noChangeArrowheads="1"/>
          </p:cNvSpPr>
          <p:nvPr/>
        </p:nvSpPr>
        <p:spPr bwMode="auto">
          <a:xfrm>
            <a:off x="6172200" y="1676400"/>
            <a:ext cx="1447800" cy="1295400"/>
          </a:xfrm>
          <a:prstGeom prst="smileyFace">
            <a:avLst>
              <a:gd name="adj" fmla="val 4653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 bwMode="auto">
          <a:xfrm>
            <a:off x="1981200" y="5029200"/>
            <a:ext cx="1600200" cy="1371600"/>
          </a:xfrm>
          <a:prstGeom prst="actionButtonHome">
            <a:avLst/>
          </a:prstGeom>
          <a:gradFill flip="none" rotWithShape="1">
            <a:gsLst>
              <a:gs pos="0">
                <a:srgbClr val="00B0F0">
                  <a:alpha val="40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5" name="Picture 7" descr="SDC1128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786314" y="3418288"/>
            <a:ext cx="4167185" cy="312538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43042" y="214290"/>
            <a:ext cx="500066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Конкурс детского 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рисунка на асфальте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ая волна 8"/>
          <p:cNvSpPr>
            <a:spLocks noChangeArrowheads="1"/>
          </p:cNvSpPr>
          <p:nvPr/>
        </p:nvSpPr>
        <p:spPr bwMode="auto">
          <a:xfrm>
            <a:off x="990600" y="381000"/>
            <a:ext cx="7239000" cy="1295400"/>
          </a:xfrm>
          <a:prstGeom prst="doubleWave">
            <a:avLst>
              <a:gd name="adj1" fmla="val 12500"/>
              <a:gd name="adj2" fmla="val 0"/>
            </a:avLst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Информационные стенды для родителей</a:t>
            </a:r>
            <a:endParaRPr lang="ru-RU" sz="2800">
              <a:solidFill>
                <a:srgbClr val="C00000"/>
              </a:solidFill>
            </a:endParaRPr>
          </a:p>
        </p:txBody>
      </p:sp>
      <p:pic>
        <p:nvPicPr>
          <p:cNvPr id="3" name="Picture 2" descr="C:\Users\я\Desktop\Новая папка\IMG_03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471838"/>
            <a:ext cx="4108480" cy="3081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C:\Users\я\Desktop\Новая папка\IMG_03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851421"/>
            <a:ext cx="4440238" cy="3330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я\Desktop\Новая папка\IMG_03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9" y="2214554"/>
            <a:ext cx="4565661" cy="34242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4" descr="C:\Users\я\Desktop\Новая папка\IMG_03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489351"/>
            <a:ext cx="3716333" cy="27872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5" descr="C:\Users\я\Desktop\Новая папка\IMG_03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3552828"/>
            <a:ext cx="3797296" cy="28479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я\Desktop\Новая папка\IMG_03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01558"/>
            <a:ext cx="2990880" cy="39878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3" descr="C:\Users\я\Desktop\Новая папка\IMG_03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347440"/>
            <a:ext cx="2671751" cy="3767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4" descr="C:\Users\я\Desktop\Новая папка\IMG_03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3174989"/>
            <a:ext cx="2495558" cy="33274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я\Desktop\Новая папка\IMG_03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148818"/>
            <a:ext cx="4424377" cy="331828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2" descr="C:\Users\я\Desktop\Новая папка\IMG_03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769497"/>
            <a:ext cx="3838604" cy="28789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3" descr="C:\Users\я\Desktop\Новая папка\IMG_03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3761187"/>
            <a:ext cx="3748085" cy="28110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я\Desktop\Новая папка\IMG_03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19054"/>
            <a:ext cx="4076727" cy="3057546"/>
          </a:xfrm>
          <a:prstGeom prst="roundRect">
            <a:avLst>
              <a:gd name="adj" fmla="val 468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101600">
              <a:srgbClr val="FFFF00">
                <a:alpha val="60000"/>
              </a:srgbClr>
            </a:glow>
            <a:reflection blurRad="12700" stA="38000" endPos="28000" dist="5000" dir="5400000" sy="-100000" algn="bl" rotWithShape="0"/>
          </a:effectLst>
        </p:spPr>
      </p:pic>
      <p:pic>
        <p:nvPicPr>
          <p:cNvPr id="3" name="Picture 3" descr="C:\Users\я\Desktop\Новая папка\IMG_03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233364"/>
            <a:ext cx="3956048" cy="29670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101600">
              <a:srgbClr val="FFFF00">
                <a:alpha val="60000"/>
              </a:srgbClr>
            </a:glow>
            <a:reflection blurRad="12700" stA="38000" endPos="28000" dist="5000" dir="5400000" sy="-100000" algn="bl" rotWithShape="0"/>
          </a:effectLst>
        </p:spPr>
      </p:pic>
      <p:pic>
        <p:nvPicPr>
          <p:cNvPr id="4" name="Picture 4" descr="C:\Users\я\Desktop\Новая папка\IMG_03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3525432"/>
            <a:ext cx="4240225" cy="31801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101600">
              <a:srgbClr val="FFFF00">
                <a:alpha val="60000"/>
              </a:srgb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SDC1057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928662" y="1629948"/>
            <a:ext cx="6691337" cy="50185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14282" y="214290"/>
            <a:ext cx="8603830" cy="70788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«Папа, мама, я – спортивная семья»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Младшая группа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«Солнышко»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3614734" cy="455455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Наш девиз: </a:t>
            </a:r>
            <a:r>
              <a:rPr lang="ru-RU" sz="2400" b="1" dirty="0" smtClean="0">
                <a:latin typeface="Comic Sans MS" pitchFamily="66" charset="0"/>
              </a:rPr>
              <a:t>Ярче, ярче солнышко</a:t>
            </a:r>
          </a:p>
          <a:p>
            <a:pPr>
              <a:lnSpc>
                <a:spcPct val="90000"/>
              </a:lnSpc>
            </a:pPr>
            <a:r>
              <a:rPr lang="ru-RU" sz="2400" b="1" dirty="0" smtClean="0">
                <a:latin typeface="Comic Sans MS" pitchFamily="66" charset="0"/>
              </a:rPr>
              <a:t>              С неба к нам свети!</a:t>
            </a:r>
          </a:p>
          <a:p>
            <a:pPr>
              <a:lnSpc>
                <a:spcPct val="90000"/>
              </a:lnSpc>
            </a:pPr>
            <a:r>
              <a:rPr lang="ru-RU" sz="2400" b="1" dirty="0" smtClean="0">
                <a:latin typeface="Comic Sans MS" pitchFamily="66" charset="0"/>
              </a:rPr>
              <a:t>                    Выше, </a:t>
            </a:r>
          </a:p>
          <a:p>
            <a:pPr>
              <a:lnSpc>
                <a:spcPct val="90000"/>
              </a:lnSpc>
            </a:pPr>
            <a:r>
              <a:rPr lang="ru-RU" sz="2400" b="1" dirty="0" smtClean="0">
                <a:latin typeface="Comic Sans MS" pitchFamily="66" charset="0"/>
              </a:rPr>
              <a:t>выше песенка</a:t>
            </a:r>
          </a:p>
          <a:p>
            <a:pPr>
              <a:lnSpc>
                <a:spcPct val="90000"/>
              </a:lnSpc>
            </a:pPr>
            <a:r>
              <a:rPr lang="ru-RU" sz="2400" b="1" dirty="0" smtClean="0">
                <a:latin typeface="Comic Sans MS" pitchFamily="66" charset="0"/>
              </a:rPr>
              <a:t>                  Над Землей лети!</a:t>
            </a:r>
          </a:p>
          <a:p>
            <a:endParaRPr lang="ru-RU" dirty="0"/>
          </a:p>
        </p:txBody>
      </p:sp>
      <p:pic>
        <p:nvPicPr>
          <p:cNvPr id="4" name="Picture 5" descr="C:\Users\я\Desktop\Новая папка\IMG_03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1755501"/>
            <a:ext cx="4024313" cy="47643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PB2514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928662" y="1115499"/>
            <a:ext cx="7237545" cy="542976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0" y="214290"/>
            <a:ext cx="87868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«День матери»-спортивное мероприятие </a:t>
            </a:r>
          </a:p>
          <a:p>
            <a:pPr algn="ctr"/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мамами</a:t>
            </a:r>
            <a:endParaRPr lang="ru-RU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Регулировщи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1531938" cy="20145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16" descr="SDC1469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857356" y="1697718"/>
            <a:ext cx="6550325" cy="4910801"/>
          </a:xfrm>
          <a:prstGeom prst="rect">
            <a:avLst/>
          </a:prstGeom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928794" y="214290"/>
            <a:ext cx="6286544" cy="132343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«Семье главную дорогу»- мероприятие по ПДД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Фото01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42910" y="982248"/>
            <a:ext cx="3446489" cy="2584867"/>
          </a:xfrm>
          <a:prstGeom prst="rect">
            <a:avLst/>
          </a:prstGeo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13" descr="Фото017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429124" y="1054101"/>
            <a:ext cx="4105275" cy="5473699"/>
          </a:xfrm>
          <a:prstGeom prst="rect">
            <a:avLst/>
          </a:prstGeom>
          <a:effectLst>
            <a:softEdge rad="112500"/>
          </a:effectLst>
        </p:spPr>
      </p:pic>
      <p:pic>
        <p:nvPicPr>
          <p:cNvPr id="4" name="Picture 12" descr="Фото017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142976" y="3632169"/>
            <a:ext cx="2247923" cy="2997231"/>
          </a:xfrm>
          <a:prstGeom prst="rect">
            <a:avLst/>
          </a:prstGeo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285852" y="0"/>
            <a:ext cx="6688113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Посещение библиотеки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SDC1509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28600" y="1752600"/>
            <a:ext cx="4305300" cy="3228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13" descr="SDC151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572000" y="3657600"/>
            <a:ext cx="36576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12" descr="SDC1509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410200" y="838200"/>
            <a:ext cx="3505200" cy="2628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57158" y="357166"/>
            <a:ext cx="4798365" cy="76944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Экскурсия в школу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руглая лента лицом вниз 5"/>
          <p:cNvSpPr>
            <a:spLocks noChangeArrowheads="1"/>
          </p:cNvSpPr>
          <p:nvPr/>
        </p:nvSpPr>
        <p:spPr bwMode="auto">
          <a:xfrm>
            <a:off x="457200" y="1752600"/>
            <a:ext cx="8153400" cy="2286000"/>
          </a:xfrm>
          <a:prstGeom prst="ellipseRibbon">
            <a:avLst>
              <a:gd name="adj1" fmla="val 25000"/>
              <a:gd name="adj2" fmla="val 50000"/>
              <a:gd name="adj3" fmla="val 12500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4800" dirty="0">
                <a:solidFill>
                  <a:srgbClr val="002060"/>
                </a:solidFill>
              </a:rPr>
              <a:t>Благодарим за внимание!</a:t>
            </a:r>
          </a:p>
        </p:txBody>
      </p:sp>
      <p:sp>
        <p:nvSpPr>
          <p:cNvPr id="3" name="32-конечная звезда 2"/>
          <p:cNvSpPr>
            <a:spLocks noChangeArrowheads="1"/>
          </p:cNvSpPr>
          <p:nvPr/>
        </p:nvSpPr>
        <p:spPr bwMode="auto">
          <a:xfrm>
            <a:off x="1295400" y="381000"/>
            <a:ext cx="914400" cy="838200"/>
          </a:xfrm>
          <a:prstGeom prst="star32">
            <a:avLst>
              <a:gd name="adj" fmla="val 24074"/>
            </a:avLst>
          </a:prstGeom>
          <a:solidFill>
            <a:srgbClr val="FF33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" name="32-конечная звезда 4"/>
          <p:cNvSpPr>
            <a:spLocks noChangeArrowheads="1"/>
          </p:cNvSpPr>
          <p:nvPr/>
        </p:nvSpPr>
        <p:spPr bwMode="auto">
          <a:xfrm>
            <a:off x="3124200" y="5486400"/>
            <a:ext cx="914400" cy="838200"/>
          </a:xfrm>
          <a:prstGeom prst="star32">
            <a:avLst>
              <a:gd name="adj" fmla="val 21819"/>
            </a:avLst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" name="32-конечная звезда 5"/>
          <p:cNvSpPr>
            <a:spLocks noChangeArrowheads="1"/>
          </p:cNvSpPr>
          <p:nvPr/>
        </p:nvSpPr>
        <p:spPr bwMode="auto">
          <a:xfrm>
            <a:off x="4343400" y="1066800"/>
            <a:ext cx="914400" cy="838200"/>
          </a:xfrm>
          <a:prstGeom prst="star32">
            <a:avLst>
              <a:gd name="adj" fmla="val 24074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32-конечная звезда 6"/>
          <p:cNvSpPr>
            <a:spLocks noChangeArrowheads="1"/>
          </p:cNvSpPr>
          <p:nvPr/>
        </p:nvSpPr>
        <p:spPr bwMode="auto">
          <a:xfrm>
            <a:off x="1714480" y="4357694"/>
            <a:ext cx="914400" cy="838200"/>
          </a:xfrm>
          <a:prstGeom prst="star32">
            <a:avLst>
              <a:gd name="adj" fmla="val 24074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32-конечная звезда 6"/>
          <p:cNvSpPr/>
          <p:nvPr/>
        </p:nvSpPr>
        <p:spPr bwMode="auto">
          <a:xfrm>
            <a:off x="5791200" y="4343400"/>
            <a:ext cx="914400" cy="838200"/>
          </a:xfrm>
          <a:prstGeom prst="star32">
            <a:avLst>
              <a:gd name="adj" fmla="val 24073"/>
            </a:avLst>
          </a:prstGeom>
          <a:gradFill flip="none" rotWithShape="1">
            <a:gsLst>
              <a:gs pos="0">
                <a:srgbClr val="FF00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старшей группы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«Почемучки»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4" name="Picture 15" descr="Изображение 00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43042" y="1857364"/>
            <a:ext cx="5875812" cy="4525963"/>
          </a:xfr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Дети младшей группы </a:t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«Солнышко»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pic>
        <p:nvPicPr>
          <p:cNvPr id="4" name="Picture 10" descr="SDC1121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57290" y="1785926"/>
            <a:ext cx="6247106" cy="4686320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Наш коллектив</a:t>
            </a:r>
            <a:endParaRPr lang="ru-RU" b="1" dirty="0">
              <a:solidFill>
                <a:srgbClr val="00B0F0"/>
              </a:solidFill>
            </a:endParaRPr>
          </a:p>
        </p:txBody>
      </p:sp>
      <p:pic>
        <p:nvPicPr>
          <p:cNvPr id="4" name="Picture 5" descr="SDC1434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57290" y="1571612"/>
            <a:ext cx="6631967" cy="4972072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Фокина Л. П. Шаблон 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Фокина Л. П. Шаблон 1</Template>
  <TotalTime>135</TotalTime>
  <Words>338</Words>
  <Application>Microsoft Office PowerPoint</Application>
  <PresentationFormat>Экран (4:3)</PresentationFormat>
  <Paragraphs>80</Paragraphs>
  <Slides>64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65" baseType="lpstr">
      <vt:lpstr>Фокина Л. П. Шаблон 1</vt:lpstr>
      <vt:lpstr>Слайд 1</vt:lpstr>
      <vt:lpstr>Слайд 2</vt:lpstr>
      <vt:lpstr>Слайд 3</vt:lpstr>
      <vt:lpstr>Слайд 4</vt:lpstr>
      <vt:lpstr>Слайд 5</vt:lpstr>
      <vt:lpstr>Младшая группа  «Солнышко»</vt:lpstr>
      <vt:lpstr>Дети старшей группы  «Почемучки»</vt:lpstr>
      <vt:lpstr>Дети младшей группы  «Солнышко»</vt:lpstr>
      <vt:lpstr>Наш коллектив</vt:lpstr>
      <vt:lpstr>Развивающая среда  детского сада</vt:lpstr>
      <vt:lpstr>Слайд 11</vt:lpstr>
      <vt:lpstr>Осенний праздник «Приключения  домовенка Кузи и Бабы Яги»</vt:lpstr>
      <vt:lpstr>Музыкальная сказка  «Пожар в лесу»</vt:lpstr>
      <vt:lpstr>В любое время дня и ночи.  Мы от пожара вас храним!  </vt:lpstr>
      <vt:lpstr>«День матери»-спортивное развлечение с мамами</vt:lpstr>
      <vt:lpstr>Новый год в старшей группе  «Новогодние приключения»</vt:lpstr>
      <vt:lpstr>Хоровод вокруг ёлки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Аютов Александр</dc:creator>
  <cp:lastModifiedBy>Аютов Александр</cp:lastModifiedBy>
  <cp:revision>57</cp:revision>
  <dcterms:created xsi:type="dcterms:W3CDTF">2014-03-02T13:18:25Z</dcterms:created>
  <dcterms:modified xsi:type="dcterms:W3CDTF">2014-03-02T18:12:53Z</dcterms:modified>
</cp:coreProperties>
</file>